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258" r:id="rId2"/>
    <p:sldId id="264" r:id="rId3"/>
    <p:sldId id="259" r:id="rId4"/>
    <p:sldId id="260" r:id="rId5"/>
    <p:sldId id="261" r:id="rId6"/>
    <p:sldId id="271" r:id="rId7"/>
    <p:sldId id="272" r:id="rId8"/>
    <p:sldId id="275" r:id="rId9"/>
    <p:sldId id="270" r:id="rId10"/>
    <p:sldId id="268" r:id="rId11"/>
    <p:sldId id="269" r:id="rId12"/>
    <p:sldId id="266" r:id="rId13"/>
    <p:sldId id="265" r:id="rId14"/>
    <p:sldId id="280" r:id="rId15"/>
    <p:sldId id="267" r:id="rId16"/>
    <p:sldId id="262" r:id="rId17"/>
    <p:sldId id="274" r:id="rId18"/>
    <p:sldId id="281" r:id="rId19"/>
    <p:sldId id="263" r:id="rId20"/>
    <p:sldId id="283" r:id="rId21"/>
    <p:sldId id="282" r:id="rId22"/>
    <p:sldId id="289" r:id="rId23"/>
    <p:sldId id="288" r:id="rId24"/>
    <p:sldId id="287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64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2A1374-8901-49AC-A6A0-B650118B7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12D21-3C6C-46B4-AC5B-2481A5BBEE09}" type="slidenum">
              <a:rPr lang="ru-RU"/>
              <a:pPr/>
              <a:t>6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Скопа.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9A24B-81D4-4CA3-9941-67645715ABBE}" type="slidenum">
              <a:rPr lang="ru-RU"/>
              <a:pPr/>
              <a:t>14</a:t>
            </a:fld>
            <a:endParaRPr lang="ru-RU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Башмачки.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FAF6F-BBEE-4554-959B-86BE1AA0BA49}" type="slidenum">
              <a:rPr lang="ru-RU"/>
              <a:pPr/>
              <a:t>24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Филин.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839E0FBC-B9C1-49BC-8A20-3DA61D03E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483C0-1EA3-4896-BF49-987E35635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4F6BB-2EED-44C0-94C7-36827F67E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D667-E82B-4E3B-966F-EEE46B8B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660D0-0042-41BA-A1B3-7EF56757B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DC08C-0048-4B36-9F61-0C9F29DC7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EBFF4-D61E-4DD4-83E9-4FB975B84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A5F34-0870-4618-A121-C2C5549E8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5EFC-9DD6-4A05-AFF1-FECD812EC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9702F-7199-4F82-B7B4-7A232304B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D9FA7-18BB-4569-A977-5351F5A23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6042E-F89A-4D9C-B5AB-CFE1A9C8E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6E23343-7CA9-4D13-B102-757FF17FE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opt.info/ural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prezented.r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20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rezented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571612"/>
            <a:ext cx="7772400" cy="1143000"/>
          </a:xfrm>
        </p:spPr>
        <p:txBody>
          <a:bodyPr/>
          <a:lstStyle/>
          <a:p>
            <a:r>
              <a:rPr lang="ru-RU" sz="8000" b="1" dirty="0" smtClean="0"/>
              <a:t>      </a:t>
            </a:r>
            <a:r>
              <a:rPr lang="ru-RU" sz="8000" b="1" dirty="0" err="1" smtClean="0"/>
              <a:t>Ильменский</a:t>
            </a:r>
            <a:r>
              <a:rPr lang="ru-RU" sz="8000" b="1" dirty="0" smtClean="0"/>
              <a:t> заповедник</a:t>
            </a:r>
          </a:p>
        </p:txBody>
      </p:sp>
      <p:pic>
        <p:nvPicPr>
          <p:cNvPr id="5123" name="Picture 3" descr="перейти на карту ООПТ округа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3141663"/>
            <a:ext cx="5111750" cy="296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7"/>
          <p:cNvSpPr txBox="1"/>
          <p:nvPr/>
        </p:nvSpPr>
        <p:spPr>
          <a:xfrm>
            <a:off x="3714744" y="478632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Prezented.Ru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 </a:t>
            </a:r>
            <a:r>
              <a:rPr lang="ru-RU" b="1" i="1" smtClean="0"/>
              <a:t>озеро Тургояк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0" name="Picture 4" descr="Каменная кладовая рифея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74168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</a:t>
            </a:r>
            <a:r>
              <a:rPr lang="ru-RU" b="1" i="1" smtClean="0"/>
              <a:t>Ильменское озеро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9138"/>
            <a:ext cx="8229600" cy="41148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5364" name="Picture 4" descr="ilm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5_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68325"/>
          </a:xfrm>
        </p:spPr>
        <p:txBody>
          <a:bodyPr/>
          <a:lstStyle/>
          <a:p>
            <a:r>
              <a:rPr lang="ru-RU" sz="4000" smtClean="0"/>
              <a:t>             </a:t>
            </a:r>
            <a:r>
              <a:rPr lang="ru-RU" sz="4000" b="1" i="1" smtClean="0"/>
              <a:t>Растительность</a:t>
            </a:r>
          </a:p>
        </p:txBody>
      </p:sp>
      <p:pic>
        <p:nvPicPr>
          <p:cNvPr id="17411" name="Picture 3" descr="Первоцве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773238"/>
            <a:ext cx="33845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3850" y="1196975"/>
            <a:ext cx="33845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Количество видов растений более 800 видов. По видовому разнообразию растительности Челябинская область превосходит все другие области Урала, уступая только Башкирии</a:t>
            </a:r>
            <a:endParaRPr lang="ru-RU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636838"/>
            <a:ext cx="3935412" cy="386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60350"/>
            <a:ext cx="3960812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3376613"/>
            <a:ext cx="37973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Растения.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Башмачки.</a:t>
            </a:r>
          </a:p>
        </p:txBody>
      </p:sp>
      <p:sp>
        <p:nvSpPr>
          <p:cNvPr id="1843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597650"/>
            <a:ext cx="611187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</a:t>
            </a:r>
            <a:r>
              <a:rPr lang="ru-RU" b="1" i="1" smtClean="0"/>
              <a:t>Животный мир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chemeClr val="tx2"/>
                </a:solidFill>
              </a:rPr>
              <a:t>Сегодня на территории Челябинской области известно обитание 82 видов млекопитающих, 338 видов птиц, 20 видов амфибий и рептилий. За последние сто лет исчезли три вида млекопитающих (западносибирский речной бобр, северный олень, благородный олень). Всего в Красную Книгу Челябинской области занесено 173 вида животных.</a:t>
            </a:r>
            <a:br>
              <a:rPr lang="ru-RU" sz="2400" b="1" i="1" smtClean="0">
                <a:solidFill>
                  <a:schemeClr val="tx2"/>
                </a:solidFill>
              </a:rPr>
            </a:br>
            <a:r>
              <a:rPr lang="ru-RU" sz="2400" b="1" i="1" smtClean="0">
                <a:solidFill>
                  <a:schemeClr val="tx2"/>
                </a:solidFill>
              </a:rPr>
              <a:t>В Ильменском государственном заповеднике животный мир подлежит охране с 1935г. На его территории обитает 57 видов млекопитающих , 173 вида птиц (из них 125 видов гнездятся в Ильменах), 11 видов амфибий и рептилий.</a:t>
            </a:r>
            <a:br>
              <a:rPr lang="ru-RU" sz="2400" b="1" i="1" smtClean="0">
                <a:solidFill>
                  <a:schemeClr val="tx2"/>
                </a:solidFill>
              </a:rPr>
            </a:br>
            <a:endParaRPr lang="ru-RU" sz="2400" b="1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25" y="404813"/>
            <a:ext cx="3178175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Одной из основных задач биологических исследований является учет животного и растительного мира территории заповедника, а также изучение проблем взаимодействия человека, общества и природы. </a:t>
            </a:r>
          </a:p>
        </p:txBody>
      </p:sp>
      <p:pic>
        <p:nvPicPr>
          <p:cNvPr id="20483" name="Picture 3" descr="Маха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4813"/>
            <a:ext cx="20161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Ильменский заповедник получит новое оборуд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565400"/>
            <a:ext cx="4537075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Первоцвет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476250"/>
            <a:ext cx="203041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43926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66775"/>
          </a:xfrm>
        </p:spPr>
        <p:txBody>
          <a:bodyPr/>
          <a:lstStyle/>
          <a:p>
            <a:r>
              <a:rPr lang="ru-RU" smtClean="0"/>
              <a:t>                                     Птицы </a:t>
            </a: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3573463"/>
            <a:ext cx="4248150" cy="3024187"/>
          </a:xfrm>
        </p:spPr>
      </p:pic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196975"/>
            <a:ext cx="40386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mtClean="0"/>
              <a:t>  -Вальдшнеп (лесной кулик).</a:t>
            </a:r>
          </a:p>
          <a:p>
            <a:pPr>
              <a:buFont typeface="Monotype Sorts" pitchFamily="2" charset="2"/>
              <a:buNone/>
            </a:pPr>
            <a:r>
              <a:rPr lang="ru-RU" smtClean="0"/>
              <a:t>  -Серая куропатка.</a:t>
            </a:r>
          </a:p>
          <a:p>
            <a:pPr>
              <a:buFont typeface="Monotype Sorts" pitchFamily="2" charset="2"/>
              <a:buNone/>
            </a:pPr>
            <a:r>
              <a:rPr lang="ru-RU" smtClean="0"/>
              <a:t>  -Орлан - белохвост.</a:t>
            </a: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7900" y="3500438"/>
            <a:ext cx="41402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597650"/>
            <a:ext cx="684212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3800" y="2060575"/>
            <a:ext cx="3889375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060575"/>
            <a:ext cx="44656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Животные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38600" cy="4689475"/>
          </a:xfrm>
        </p:spPr>
        <p:txBody>
          <a:bodyPr/>
          <a:lstStyle/>
          <a:p>
            <a:r>
              <a:rPr lang="ru-RU" smtClean="0"/>
              <a:t>Лисица.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038600" cy="4678362"/>
          </a:xfrm>
        </p:spPr>
        <p:txBody>
          <a:bodyPr/>
          <a:lstStyle/>
          <a:p>
            <a:r>
              <a:rPr lang="ru-RU" smtClean="0"/>
              <a:t>Суслик.</a:t>
            </a:r>
          </a:p>
        </p:txBody>
      </p:sp>
      <p:sp>
        <p:nvSpPr>
          <p:cNvPr id="2253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597650"/>
            <a:ext cx="755650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Большое разнообразие животного и растительного мира подтолкнуло власти к тому, что в 1935 году заповедник был преобразован в комплексный для сохранения и изучения природных минеральных богатств, флоры и фауны Южного Урала. </a:t>
            </a:r>
          </a:p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Уникальность заповедника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51275" y="1484313"/>
            <a:ext cx="5113338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      В мире нет участка равного по своей научной ценности Ильменским горам. Здесь как в музее, в многочисленных копях можно видеть в естественной обстановке ценнейшее и красивейшие драгоценные и поделочные камни. В их числе: солнечный камень, лунный камень, арабский камень, амазонит, гиацинт, аметист, опал, морион, топаз, шерл и многие другие. </a:t>
            </a:r>
          </a:p>
        </p:txBody>
      </p:sp>
      <p:pic>
        <p:nvPicPr>
          <p:cNvPr id="6148" name="Picture 1028" descr="il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133600"/>
            <a:ext cx="21209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5486400" cy="609600"/>
          </a:xfrm>
        </p:spPr>
        <p:txBody>
          <a:bodyPr/>
          <a:lstStyle/>
          <a:p>
            <a:pPr algn="r"/>
            <a:r>
              <a:rPr lang="ru-RU" smtClean="0"/>
              <a:t>            Река  Чусовая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81000"/>
            <a:ext cx="4271963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Левый приток Камы, в Челябинской области, Свердловской и Пермской. Длина её 592 км, площадь бассейна 23 тысячи кв.км. Берёт начало на восточном склоне Среднего Урала. В верхнем и нижнем течении равнинная река, в среднем – горная. Впадает в Чусовой залив Камского водохранилища. Основные притоки: Межевая, Утка, Койва, Усьва, Ревда, Сылва. Средний расход воды у посёлка Лямино, 206 куб. М/С. Ледостав с ноября до апреля. Судоходна от горы Чусовой. Сплавная. На ней находится Волчихинское водохранилище; города Певоуральск, Чусовой. Развит туризм. В районе Первоуральска концентрация соединений меди, марганца, хрома, цинка. Данные 1994 года.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133600"/>
            <a:ext cx="464343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597650"/>
            <a:ext cx="539750" cy="2603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 descr="F:\река Чусовая\река Чусовая\06182531[1].jpg"/>
          <p:cNvPicPr>
            <a:picLocks noChangeAspect="1" noChangeArrowheads="1"/>
          </p:cNvPicPr>
          <p:nvPr/>
        </p:nvPicPr>
        <p:blipFill>
          <a:blip r:embed="rId2" cstate="print"/>
          <a:srcRect l="8109"/>
          <a:stretch>
            <a:fillRect/>
          </a:stretch>
        </p:blipFill>
        <p:spPr bwMode="auto">
          <a:xfrm>
            <a:off x="6096000" y="4343400"/>
            <a:ext cx="25908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 descr="F:\река Чусовая\река Чусовая\06182806[1].jpg"/>
          <p:cNvPicPr>
            <a:picLocks noChangeAspect="1" noChangeArrowheads="1"/>
          </p:cNvPicPr>
          <p:nvPr/>
        </p:nvPicPr>
        <p:blipFill>
          <a:blip r:embed="rId3" cstate="print"/>
          <a:srcRect l="11035"/>
          <a:stretch>
            <a:fillRect/>
          </a:stretch>
        </p:blipFill>
        <p:spPr bwMode="auto">
          <a:xfrm>
            <a:off x="304800" y="304800"/>
            <a:ext cx="24574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F:\река Чусовая\река Чусовая\06182722[1].jpg"/>
          <p:cNvPicPr>
            <a:picLocks noChangeAspect="1" noChangeArrowheads="1"/>
          </p:cNvPicPr>
          <p:nvPr/>
        </p:nvPicPr>
        <p:blipFill>
          <a:blip r:embed="rId4" cstate="print"/>
          <a:srcRect l="8054"/>
          <a:stretch>
            <a:fillRect/>
          </a:stretch>
        </p:blipFill>
        <p:spPr bwMode="auto">
          <a:xfrm>
            <a:off x="3048000" y="2057400"/>
            <a:ext cx="260985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6" descr="F:\река Чусовая\река Чусовая\06183245[1].jpg"/>
          <p:cNvPicPr>
            <a:picLocks noChangeAspect="1" noChangeArrowheads="1"/>
          </p:cNvPicPr>
          <p:nvPr/>
        </p:nvPicPr>
        <p:blipFill>
          <a:blip r:embed="rId5" cstate="print"/>
          <a:srcRect l="10001"/>
          <a:stretch>
            <a:fillRect/>
          </a:stretch>
        </p:blipFill>
        <p:spPr bwMode="auto">
          <a:xfrm>
            <a:off x="3429000" y="4572000"/>
            <a:ext cx="2057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7" descr="F:\река Чусовая\река Чусовая\06184043[1].jpg"/>
          <p:cNvPicPr>
            <a:picLocks noChangeAspect="1" noChangeArrowheads="1"/>
          </p:cNvPicPr>
          <p:nvPr/>
        </p:nvPicPr>
        <p:blipFill>
          <a:blip r:embed="rId6" cstate="print"/>
          <a:srcRect b="11111"/>
          <a:stretch>
            <a:fillRect/>
          </a:stretch>
        </p:blipFill>
        <p:spPr bwMode="auto">
          <a:xfrm>
            <a:off x="609600" y="3962400"/>
            <a:ext cx="18684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 descr="F:\река Чусовая\река Чусовая\06183753.jpg"/>
          <p:cNvPicPr>
            <a:picLocks noChangeAspect="1" noChangeArrowheads="1"/>
          </p:cNvPicPr>
          <p:nvPr/>
        </p:nvPicPr>
        <p:blipFill>
          <a:blip r:embed="rId7" cstate="print"/>
          <a:srcRect b="6451"/>
          <a:stretch>
            <a:fillRect/>
          </a:stretch>
        </p:blipFill>
        <p:spPr bwMode="auto">
          <a:xfrm>
            <a:off x="6705600" y="914400"/>
            <a:ext cx="177641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1143000"/>
          </a:xfrm>
        </p:spPr>
        <p:txBody>
          <a:bodyPr/>
          <a:lstStyle/>
          <a:p>
            <a:r>
              <a:rPr lang="ru-RU" smtClean="0"/>
              <a:t>                      Кунгурская пещера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z="2800" smtClean="0"/>
          </a:p>
          <a:p>
            <a:r>
              <a:rPr lang="ru-RU" sz="2800" smtClean="0"/>
              <a:t>Пещера расположена на правом берегу реки Сылвы, в недрах ледяной горы. Пещера имеет 4 яруса образований в результате деятельности подземных вод, растворивших гипсы и андрациты. Общая длина пещеры превышает 5 км. Стены и потолки пещеры увешаны ледяными гранями  и пушистыми звёздами кристаллов гипсов и андрацитов. </a:t>
            </a:r>
          </a:p>
        </p:txBody>
      </p:sp>
      <p:sp>
        <p:nvSpPr>
          <p:cNvPr id="266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524625"/>
            <a:ext cx="827087" cy="3333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29" name="Picture 5" descr="F:\река Чусовая\Кунгурская пещера\Карта кунгурской пещер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9718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989138"/>
            <a:ext cx="367188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916113"/>
            <a:ext cx="3600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             Кунгурская пещера</a:t>
            </a:r>
            <a:br>
              <a:rPr lang="ru-RU" sz="4000" smtClean="0"/>
            </a:br>
            <a:r>
              <a:rPr lang="ru-RU" sz="4000" smtClean="0"/>
              <a:t>Сталактиты              Гипс </a:t>
            </a:r>
          </a:p>
        </p:txBody>
      </p:sp>
      <p:sp>
        <p:nvSpPr>
          <p:cNvPr id="2765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597650"/>
            <a:ext cx="755650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60350"/>
            <a:ext cx="3887787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068638"/>
            <a:ext cx="3095625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800" y="3429000"/>
            <a:ext cx="37798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Сталактиты 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Сталагмиты </a:t>
            </a: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819400" y="1524000"/>
            <a:ext cx="2108200" cy="284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657600" y="1295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8681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97650"/>
            <a:ext cx="468312" cy="2603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F:\река Чусовая\Кунгурская пещера\0_990a_3f0ffc91_X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28600"/>
            <a:ext cx="30988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 descr="F:\река Чусовая\Кунгурская пещера\i[5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9464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F:\река Чусовая\Кунгурская пещера\i[8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419600"/>
            <a:ext cx="304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 descr="F:\река Чусовая\Кунгурская пещера\i[10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667000"/>
            <a:ext cx="274320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F:\река Чусовая\Кунгурская пещера\i[28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648200"/>
            <a:ext cx="32385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F:\река Чусовая\Кунгурская пещера\Ukrash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3124200"/>
            <a:ext cx="2119313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8" descr="F:\река Чусовая\Кунгурская пещера\блес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1600200"/>
            <a:ext cx="28956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609600"/>
          </a:xfrm>
        </p:spPr>
        <p:txBody>
          <a:bodyPr/>
          <a:lstStyle/>
          <a:p>
            <a:pPr algn="ctr"/>
            <a:r>
              <a:rPr lang="ru-RU" sz="3200" b="1" i="1" smtClean="0"/>
              <a:t>Важнейшие экологические проблемы Урала</a:t>
            </a:r>
            <a:endParaRPr lang="ru-RU" smtClean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ph idx="1"/>
          </p:nvPr>
        </p:nvGraphicFramePr>
        <p:xfrm>
          <a:off x="723900" y="1976438"/>
          <a:ext cx="7727950" cy="4041775"/>
        </p:xfrm>
        <a:graphic>
          <a:graphicData uri="http://schemas.openxmlformats.org/presentationml/2006/ole">
            <p:oleObj spid="_x0000_s1026" name="Документ" r:id="rId3" imgW="7792560" imgH="4075920" progId="Word.Document.8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547688" y="1674813"/>
          <a:ext cx="8458200" cy="3722687"/>
        </p:xfrm>
        <a:graphic>
          <a:graphicData uri="http://schemas.openxmlformats.org/presentationml/2006/ole">
            <p:oleObj spid="_x0000_s1027" name="Документ" r:id="rId4" imgW="7254720" imgH="32032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smtClean="0">
                <a:solidFill>
                  <a:srgbClr val="FF0000"/>
                </a:solidFill>
              </a:rPr>
              <a:t>Благодарю за работу на уроке!</a:t>
            </a:r>
            <a:endParaRPr lang="ru-RU" smtClean="0"/>
          </a:p>
        </p:txBody>
      </p:sp>
      <p:sp>
        <p:nvSpPr>
          <p:cNvPr id="3" name="TextBox 7"/>
          <p:cNvSpPr txBox="1"/>
          <p:nvPr/>
        </p:nvSpPr>
        <p:spPr>
          <a:xfrm>
            <a:off x="3643306" y="4357694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Prezented.Ru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372475" cy="576263"/>
          </a:xfrm>
        </p:spPr>
        <p:txBody>
          <a:bodyPr/>
          <a:lstStyle/>
          <a:p>
            <a:r>
              <a:rPr lang="ru-RU" sz="4000" b="1" i="1" smtClean="0"/>
              <a:t>Географическое положение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4738" y="1484313"/>
            <a:ext cx="4259262" cy="503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i="1" smtClean="0">
                <a:solidFill>
                  <a:schemeClr val="tx2"/>
                </a:solidFill>
              </a:rPr>
              <a:t>Заповедник расположен в восточных предгорьях Южного Урала на Ильменском хребте, в Челябинской области к северо-востоку от </a:t>
            </a:r>
            <a:br>
              <a:rPr lang="ru-RU" i="1" smtClean="0">
                <a:solidFill>
                  <a:schemeClr val="tx2"/>
                </a:solidFill>
              </a:rPr>
            </a:br>
            <a:r>
              <a:rPr lang="ru-RU" i="1" smtClean="0">
                <a:solidFill>
                  <a:schemeClr val="tx2"/>
                </a:solidFill>
              </a:rPr>
              <a:t>г. Миасс.</a:t>
            </a:r>
            <a:r>
              <a:rPr lang="ru-RU" sz="2800" i="1" smtClean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7172" name="Picture 4" descr="map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79388" y="1628775"/>
            <a:ext cx="4319587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r>
              <a:rPr lang="ru-RU" sz="4000" smtClean="0"/>
              <a:t>     </a:t>
            </a:r>
            <a:r>
              <a:rPr lang="ru-RU" sz="4000" b="1" i="1" smtClean="0"/>
              <a:t>История создания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2363" y="1052513"/>
            <a:ext cx="4211637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chemeClr val="hlink"/>
                </a:solidFill>
              </a:rPr>
              <a:t>      </a:t>
            </a:r>
            <a:r>
              <a:rPr lang="ru-RU" sz="2800" b="1" smtClean="0">
                <a:solidFill>
                  <a:schemeClr val="tx2"/>
                </a:solidFill>
              </a:rPr>
              <a:t>Ильменский государственный минералогический заповедник создан в 1920 году для охраны недр Южного Урала. Здесь обнаружено более 260 минералов, из которых 11 — впервые в мире.</a:t>
            </a:r>
          </a:p>
          <a:p>
            <a:pPr>
              <a:lnSpc>
                <a:spcPct val="90000"/>
              </a:lnSpc>
            </a:pPr>
            <a:endParaRPr lang="ru-RU" sz="2800" smtClean="0">
              <a:solidFill>
                <a:schemeClr val="tx2"/>
              </a:solidFill>
            </a:endParaRPr>
          </a:p>
        </p:txBody>
      </p:sp>
      <p:pic>
        <p:nvPicPr>
          <p:cNvPr id="8196" name="Picture 4" descr="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052513"/>
            <a:ext cx="4932363" cy="553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08000"/>
          </a:xfrm>
        </p:spPr>
        <p:txBody>
          <a:bodyPr/>
          <a:lstStyle/>
          <a:p>
            <a:pPr algn="ctr"/>
            <a:r>
              <a:rPr lang="ru-RU" sz="4000" i="1" smtClean="0"/>
              <a:t>Цель создания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03375"/>
            <a:ext cx="4038600" cy="5254625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1400" b="1" smtClean="0"/>
              <a:t>  </a:t>
            </a:r>
          </a:p>
          <a:p>
            <a:pPr>
              <a:lnSpc>
                <a:spcPct val="80000"/>
              </a:lnSpc>
            </a:pPr>
            <a:r>
              <a:rPr lang="ru-RU" sz="2400" b="1" i="1" smtClean="0">
                <a:solidFill>
                  <a:schemeClr val="tx2"/>
                </a:solidFill>
              </a:rPr>
              <a:t>Большое разнообразие</a:t>
            </a:r>
            <a:r>
              <a:rPr lang="ru-RU" sz="2000" b="1" i="1" smtClean="0">
                <a:solidFill>
                  <a:schemeClr val="tx2"/>
                </a:solidFill>
              </a:rPr>
              <a:t> </a:t>
            </a:r>
            <a:r>
              <a:rPr lang="ru-RU" sz="2400" b="1" i="1" smtClean="0">
                <a:solidFill>
                  <a:schemeClr val="tx2"/>
                </a:solidFill>
              </a:rPr>
              <a:t>животного и растительного мира подтолкнуло власти к тому, что в 1935 году заповедник был преобразован в комплексный для сохранения и изучения природных минеральных богатств, флоры и фауны Южного Урала.</a:t>
            </a:r>
            <a:endParaRPr lang="ru-RU" sz="2400" b="1" i="1" smtClean="0">
              <a:solidFill>
                <a:schemeClr val="hlink"/>
              </a:solidFill>
            </a:endParaRPr>
          </a:p>
        </p:txBody>
      </p:sp>
      <p:pic>
        <p:nvPicPr>
          <p:cNvPr id="9220" name="Picture 4" descr="ka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68413"/>
            <a:ext cx="266382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ilm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3716338"/>
            <a:ext cx="2154238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0"/>
            <a:ext cx="3743325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4076700"/>
            <a:ext cx="37433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0"/>
            <a:ext cx="33845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4005263"/>
            <a:ext cx="33115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916113"/>
            <a:ext cx="4038600" cy="4114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628775"/>
            <a:ext cx="3787775" cy="4391025"/>
          </a:xfrm>
        </p:spPr>
        <p:txBody>
          <a:bodyPr/>
          <a:lstStyle/>
          <a:p>
            <a:endParaRPr lang="ru-RU" sz="2800" smtClean="0"/>
          </a:p>
          <a:p>
            <a:endParaRPr lang="ru-RU" sz="2800" smtClean="0"/>
          </a:p>
          <a:p>
            <a:r>
              <a:rPr lang="ru-RU" sz="2800" smtClean="0"/>
              <a:t>Куприт </a:t>
            </a:r>
          </a:p>
          <a:p>
            <a:r>
              <a:rPr lang="ru-RU" sz="2800" smtClean="0"/>
              <a:t>Алмаз 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557338"/>
            <a:ext cx="4038600" cy="4618037"/>
          </a:xfrm>
        </p:spPr>
        <p:txBody>
          <a:bodyPr/>
          <a:lstStyle/>
          <a:p>
            <a:endParaRPr lang="ru-RU" sz="2800" smtClean="0"/>
          </a:p>
          <a:p>
            <a:endParaRPr lang="ru-RU" sz="2800" smtClean="0"/>
          </a:p>
          <a:p>
            <a:r>
              <a:rPr lang="ru-RU" sz="2800" smtClean="0"/>
              <a:t>Халькопирит (медный колчедан)</a:t>
            </a:r>
          </a:p>
          <a:p>
            <a:r>
              <a:rPr lang="ru-RU" sz="2800" smtClean="0"/>
              <a:t>Красный корунд</a:t>
            </a:r>
          </a:p>
          <a:p>
            <a:endParaRPr lang="ru-RU" sz="2800" smtClean="0"/>
          </a:p>
          <a:p>
            <a:endParaRPr lang="ru-RU" sz="2800" smtClean="0"/>
          </a:p>
          <a:p>
            <a:endParaRPr lang="ru-RU" sz="2800" smtClean="0"/>
          </a:p>
        </p:txBody>
      </p:sp>
      <p:sp>
        <p:nvSpPr>
          <p:cNvPr id="10249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597650"/>
            <a:ext cx="539750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141663"/>
            <a:ext cx="38893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33115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343400" y="260350"/>
            <a:ext cx="4495800" cy="1384300"/>
          </a:xfrm>
        </p:spPr>
        <p:txBody>
          <a:bodyPr/>
          <a:lstStyle/>
          <a:p>
            <a:r>
              <a:rPr lang="ru-RU" sz="4000" smtClean="0"/>
              <a:t>                                      </a:t>
            </a:r>
            <a:br>
              <a:rPr lang="ru-RU" sz="4000" smtClean="0"/>
            </a:br>
            <a:r>
              <a:rPr lang="ru-RU" sz="4000" smtClean="0"/>
              <a:t>         </a:t>
            </a:r>
            <a:r>
              <a:rPr lang="ru-RU" sz="3600" smtClean="0"/>
              <a:t>Кристаллы и                          сапфировая галька</a:t>
            </a:r>
            <a:endParaRPr lang="ru-RU" sz="4000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r>
              <a:rPr lang="ru-RU" sz="3200" smtClean="0"/>
              <a:t>Хризотил - асбест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4038600" cy="4114800"/>
          </a:xfrm>
        </p:spPr>
        <p:txBody>
          <a:bodyPr/>
          <a:lstStyle/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</p:txBody>
      </p:sp>
      <p:sp>
        <p:nvSpPr>
          <p:cNvPr id="1127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597650"/>
            <a:ext cx="827087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3141663"/>
            <a:ext cx="38893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60350"/>
            <a:ext cx="3311525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ru-RU" sz="4000" smtClean="0"/>
              <a:t>                                  Кристалл и </a:t>
            </a:r>
            <a:br>
              <a:rPr lang="ru-RU" sz="4000" smtClean="0"/>
            </a:br>
            <a:r>
              <a:rPr lang="ru-RU" sz="4000" smtClean="0"/>
              <a:t>                              сапфировая галька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z="3200" smtClean="0"/>
          </a:p>
          <a:p>
            <a:r>
              <a:rPr lang="ru-RU" sz="3200" smtClean="0"/>
              <a:t>Хризотил - асбест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05000"/>
            <a:ext cx="4038600" cy="4114800"/>
          </a:xfrm>
        </p:spPr>
        <p:txBody>
          <a:bodyPr/>
          <a:lstStyle/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  <a:p>
            <a:endParaRPr lang="ru-RU" sz="2400" smtClean="0"/>
          </a:p>
        </p:txBody>
      </p:sp>
      <p:sp>
        <p:nvSpPr>
          <p:cNvPr id="1229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597650"/>
            <a:ext cx="827087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49275"/>
            <a:ext cx="4038600" cy="547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Всемирную славу принесли находки драгоценных кристалов фенакита, сапфира, берилла, циркона и многих других. Копи, в которых они были обнаружены, расположены в основном в окрестностях Ильменского озера. Их в заповеднике 30. </a:t>
            </a:r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  <p:pic>
        <p:nvPicPr>
          <p:cNvPr id="13315" name="Picture 3" descr="kam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60350"/>
            <a:ext cx="3889375" cy="3240088"/>
          </a:xfrm>
        </p:spPr>
      </p:pic>
      <p:pic>
        <p:nvPicPr>
          <p:cNvPr id="13316" name="Picture 4" descr="kam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44900"/>
            <a:ext cx="38877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ля бобрешовой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Для бобрешовой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Для бобрешовой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ля бобрешовой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ля бобрешовой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Settings\1\Мои документы\Для бобрешовой.ppt</Template>
  <TotalTime>107</TotalTime>
  <Words>559</Words>
  <Application>Microsoft Office PowerPoint</Application>
  <PresentationFormat>Экран (4:3)</PresentationFormat>
  <Paragraphs>85</Paragraphs>
  <Slides>27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Для бобрешовой</vt:lpstr>
      <vt:lpstr>Документ</vt:lpstr>
      <vt:lpstr>      Ильменский заповедник</vt:lpstr>
      <vt:lpstr>Уникальность заповедника</vt:lpstr>
      <vt:lpstr>Географическое положение</vt:lpstr>
      <vt:lpstr>     История создания</vt:lpstr>
      <vt:lpstr>Цель создания</vt:lpstr>
      <vt:lpstr>Слайд 6</vt:lpstr>
      <vt:lpstr>                                                Кристаллы и                          сапфировая галька</vt:lpstr>
      <vt:lpstr>                                  Кристалл и                                сапфировая галька</vt:lpstr>
      <vt:lpstr>Слайд 9</vt:lpstr>
      <vt:lpstr> озеро Тургояк</vt:lpstr>
      <vt:lpstr>      Ильменское озеро</vt:lpstr>
      <vt:lpstr>Слайд 12</vt:lpstr>
      <vt:lpstr>             Растительность</vt:lpstr>
      <vt:lpstr>    Растения.</vt:lpstr>
      <vt:lpstr>           Животный мир</vt:lpstr>
      <vt:lpstr>Слайд 16</vt:lpstr>
      <vt:lpstr>                                     Птицы </vt:lpstr>
      <vt:lpstr>                 Животные</vt:lpstr>
      <vt:lpstr>Слайд 19</vt:lpstr>
      <vt:lpstr>            Река  Чусовая</vt:lpstr>
      <vt:lpstr>Слайд 21</vt:lpstr>
      <vt:lpstr>                      Кунгурская пещера </vt:lpstr>
      <vt:lpstr>             Кунгурская пещера Сталактиты              Гипс </vt:lpstr>
      <vt:lpstr>Сталактиты </vt:lpstr>
      <vt:lpstr>Слайд 25</vt:lpstr>
      <vt:lpstr>Важнейшие экологические проблемы Урала</vt:lpstr>
      <vt:lpstr>Благодарю за работу на уроке!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уникумы Урала. Экологические проблемы</dc:title>
  <dc:creator>1</dc:creator>
  <cp:lastModifiedBy>1</cp:lastModifiedBy>
  <cp:revision>11</cp:revision>
  <dcterms:created xsi:type="dcterms:W3CDTF">1601-01-01T00:00:00Z</dcterms:created>
  <dcterms:modified xsi:type="dcterms:W3CDTF">2020-04-15T19:04:22Z</dcterms:modified>
</cp:coreProperties>
</file>